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7" d="100"/>
          <a:sy n="107" d="100"/>
        </p:scale>
        <p:origin x="23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551E-D0C1-439C-96E2-D5456562D3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7D579C-F6E1-4E28-9AA7-A55815D32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E20B1D-F69B-45B5-8FEF-B659A77A75AF}"/>
              </a:ext>
            </a:extLst>
          </p:cNvPr>
          <p:cNvSpPr>
            <a:spLocks noGrp="1"/>
          </p:cNvSpPr>
          <p:nvPr>
            <p:ph type="dt" sz="half" idx="10"/>
          </p:nvPr>
        </p:nvSpPr>
        <p:spPr/>
        <p:txBody>
          <a:bodyPr/>
          <a:lstStyle/>
          <a:p>
            <a:fld id="{3E33F3C2-1028-4FED-A188-5072FAD8CFF0}" type="datetime1">
              <a:rPr lang="en-US" smtClean="0"/>
              <a:t>7/18/2022</a:t>
            </a:fld>
            <a:endParaRPr lang="en-US"/>
          </a:p>
        </p:txBody>
      </p:sp>
      <p:sp>
        <p:nvSpPr>
          <p:cNvPr id="5" name="Footer Placeholder 4">
            <a:extLst>
              <a:ext uri="{FF2B5EF4-FFF2-40B4-BE49-F238E27FC236}">
                <a16:creationId xmlns:a16="http://schemas.microsoft.com/office/drawing/2014/main" id="{9CA3FE39-31F7-43DF-827D-E436C27F7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3806C-8CB1-4A46-BE08-F6D6B4F81CCF}"/>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204122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174EC-64B9-483F-8D8D-D3C1DB3CBC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9BCD50-0B9A-4FBD-A07A-5880E4F49E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EB271-A9EB-4A56-BC4D-1F9EC45A5A0A}"/>
              </a:ext>
            </a:extLst>
          </p:cNvPr>
          <p:cNvSpPr>
            <a:spLocks noGrp="1"/>
          </p:cNvSpPr>
          <p:nvPr>
            <p:ph type="dt" sz="half" idx="10"/>
          </p:nvPr>
        </p:nvSpPr>
        <p:spPr/>
        <p:txBody>
          <a:bodyPr/>
          <a:lstStyle/>
          <a:p>
            <a:fld id="{5462E525-098B-4B35-A877-60FBBB50415A}" type="datetime1">
              <a:rPr lang="en-US" smtClean="0"/>
              <a:t>7/18/2022</a:t>
            </a:fld>
            <a:endParaRPr lang="en-US"/>
          </a:p>
        </p:txBody>
      </p:sp>
      <p:sp>
        <p:nvSpPr>
          <p:cNvPr id="5" name="Footer Placeholder 4">
            <a:extLst>
              <a:ext uri="{FF2B5EF4-FFF2-40B4-BE49-F238E27FC236}">
                <a16:creationId xmlns:a16="http://schemas.microsoft.com/office/drawing/2014/main" id="{80DEF5E6-2A87-41DB-80F6-A3BBD7902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5556C-2A42-43DD-B073-87D4775BCBC5}"/>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33688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778183-A6DD-4334-9852-99D44E76C6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10F19D-F3E2-4F72-BADF-715E9B122B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ED221-2638-4F78-8CD0-790932FD6028}"/>
              </a:ext>
            </a:extLst>
          </p:cNvPr>
          <p:cNvSpPr>
            <a:spLocks noGrp="1"/>
          </p:cNvSpPr>
          <p:nvPr>
            <p:ph type="dt" sz="half" idx="10"/>
          </p:nvPr>
        </p:nvSpPr>
        <p:spPr/>
        <p:txBody>
          <a:bodyPr/>
          <a:lstStyle/>
          <a:p>
            <a:fld id="{CA955C39-D279-4AD7-AC1F-829BEFCC8D35}" type="datetime1">
              <a:rPr lang="en-US" smtClean="0"/>
              <a:t>7/18/2022</a:t>
            </a:fld>
            <a:endParaRPr lang="en-US"/>
          </a:p>
        </p:txBody>
      </p:sp>
      <p:sp>
        <p:nvSpPr>
          <p:cNvPr id="5" name="Footer Placeholder 4">
            <a:extLst>
              <a:ext uri="{FF2B5EF4-FFF2-40B4-BE49-F238E27FC236}">
                <a16:creationId xmlns:a16="http://schemas.microsoft.com/office/drawing/2014/main" id="{7DE717ED-B515-40EB-9C3D-35F81C077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097E0-B4B0-45E9-8C41-77C448E06244}"/>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292865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87C9-DC37-4C5C-9DF6-A23AB59691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F7D080-C7C0-41DC-A0A1-85B449620E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D6338-193F-43DE-AF55-8036FE5CD0E2}"/>
              </a:ext>
            </a:extLst>
          </p:cNvPr>
          <p:cNvSpPr>
            <a:spLocks noGrp="1"/>
          </p:cNvSpPr>
          <p:nvPr>
            <p:ph type="dt" sz="half" idx="10"/>
          </p:nvPr>
        </p:nvSpPr>
        <p:spPr/>
        <p:txBody>
          <a:bodyPr/>
          <a:lstStyle/>
          <a:p>
            <a:fld id="{9F1D8BC5-2D89-44B0-B45D-793CCF6C2227}" type="datetime1">
              <a:rPr lang="en-US" smtClean="0"/>
              <a:t>7/18/2022</a:t>
            </a:fld>
            <a:endParaRPr lang="en-US"/>
          </a:p>
        </p:txBody>
      </p:sp>
      <p:sp>
        <p:nvSpPr>
          <p:cNvPr id="5" name="Footer Placeholder 4">
            <a:extLst>
              <a:ext uri="{FF2B5EF4-FFF2-40B4-BE49-F238E27FC236}">
                <a16:creationId xmlns:a16="http://schemas.microsoft.com/office/drawing/2014/main" id="{AFF77308-BBDC-4CBB-A0DC-5B3EF1539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4C356-5063-4E6C-ACCE-C19868992968}"/>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412164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CA5A-D534-45A5-B0F9-ABB0C50227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77EFB1-D932-4D3F-AEA5-0E503A59D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0045C0-C555-47F9-9CE6-BCE15C3FDA45}"/>
              </a:ext>
            </a:extLst>
          </p:cNvPr>
          <p:cNvSpPr>
            <a:spLocks noGrp="1"/>
          </p:cNvSpPr>
          <p:nvPr>
            <p:ph type="dt" sz="half" idx="10"/>
          </p:nvPr>
        </p:nvSpPr>
        <p:spPr/>
        <p:txBody>
          <a:bodyPr/>
          <a:lstStyle/>
          <a:p>
            <a:fld id="{8789F76F-BB71-444F-8FA9-E62EE9047690}" type="datetime1">
              <a:rPr lang="en-US" smtClean="0"/>
              <a:t>7/18/2022</a:t>
            </a:fld>
            <a:endParaRPr lang="en-US"/>
          </a:p>
        </p:txBody>
      </p:sp>
      <p:sp>
        <p:nvSpPr>
          <p:cNvPr id="5" name="Footer Placeholder 4">
            <a:extLst>
              <a:ext uri="{FF2B5EF4-FFF2-40B4-BE49-F238E27FC236}">
                <a16:creationId xmlns:a16="http://schemas.microsoft.com/office/drawing/2014/main" id="{CACBF7BC-AC19-4F78-879B-9A86019D6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E4BCF-2FB0-4DC3-96E9-DCC61EF8AB35}"/>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199826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22C4-3621-42BF-BA8B-235CA56319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E0712-3F02-4C46-9339-969297AEF8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0716BB-46F4-4BFE-B9E7-643FA0B195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5A6FC6-ADA9-4ED6-A1A1-C5212E3FBE3D}"/>
              </a:ext>
            </a:extLst>
          </p:cNvPr>
          <p:cNvSpPr>
            <a:spLocks noGrp="1"/>
          </p:cNvSpPr>
          <p:nvPr>
            <p:ph type="dt" sz="half" idx="10"/>
          </p:nvPr>
        </p:nvSpPr>
        <p:spPr/>
        <p:txBody>
          <a:bodyPr/>
          <a:lstStyle/>
          <a:p>
            <a:fld id="{7037D105-BF7C-4C5E-9567-ADDE2DB0C258}" type="datetime1">
              <a:rPr lang="en-US" smtClean="0"/>
              <a:t>7/18/2022</a:t>
            </a:fld>
            <a:endParaRPr lang="en-US"/>
          </a:p>
        </p:txBody>
      </p:sp>
      <p:sp>
        <p:nvSpPr>
          <p:cNvPr id="6" name="Footer Placeholder 5">
            <a:extLst>
              <a:ext uri="{FF2B5EF4-FFF2-40B4-BE49-F238E27FC236}">
                <a16:creationId xmlns:a16="http://schemas.microsoft.com/office/drawing/2014/main" id="{F6E525B9-79D9-4346-BAF4-2652878DB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A05A05-ED32-49E0-B45C-61863B8F3854}"/>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274252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09BCC-16F3-4DB0-9362-31169C8AA4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A7CFD-28BB-4EBD-BAFF-75F6A6B53B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A20987-7800-4215-9454-98497F2E296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32CA9B-249C-49C6-AB1C-A40D38F53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5FB983-1328-4D43-BA1B-74AA88CD9C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EF1C86-0B0A-4FA2-B79E-91C40FA9AD9C}"/>
              </a:ext>
            </a:extLst>
          </p:cNvPr>
          <p:cNvSpPr>
            <a:spLocks noGrp="1"/>
          </p:cNvSpPr>
          <p:nvPr>
            <p:ph type="dt" sz="half" idx="10"/>
          </p:nvPr>
        </p:nvSpPr>
        <p:spPr/>
        <p:txBody>
          <a:bodyPr/>
          <a:lstStyle/>
          <a:p>
            <a:fld id="{66156D23-8BDA-4962-9210-DD05E24AA770}" type="datetime1">
              <a:rPr lang="en-US" smtClean="0"/>
              <a:t>7/18/2022</a:t>
            </a:fld>
            <a:endParaRPr lang="en-US"/>
          </a:p>
        </p:txBody>
      </p:sp>
      <p:sp>
        <p:nvSpPr>
          <p:cNvPr id="8" name="Footer Placeholder 7">
            <a:extLst>
              <a:ext uri="{FF2B5EF4-FFF2-40B4-BE49-F238E27FC236}">
                <a16:creationId xmlns:a16="http://schemas.microsoft.com/office/drawing/2014/main" id="{54046110-FD79-4190-AFCC-148421CB94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D1D7C8-763C-4C2D-A395-3880367357B4}"/>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427898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C664F-7583-4FF0-AD13-D93AE1013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A96BB0-7D22-44D9-8C1D-7F2BBEF45B5B}"/>
              </a:ext>
            </a:extLst>
          </p:cNvPr>
          <p:cNvSpPr>
            <a:spLocks noGrp="1"/>
          </p:cNvSpPr>
          <p:nvPr>
            <p:ph type="dt" sz="half" idx="10"/>
          </p:nvPr>
        </p:nvSpPr>
        <p:spPr/>
        <p:txBody>
          <a:bodyPr/>
          <a:lstStyle/>
          <a:p>
            <a:fld id="{9163AB17-DAE9-43DC-9AF6-9D01B254FC57}" type="datetime1">
              <a:rPr lang="en-US" smtClean="0"/>
              <a:t>7/18/2022</a:t>
            </a:fld>
            <a:endParaRPr lang="en-US"/>
          </a:p>
        </p:txBody>
      </p:sp>
      <p:sp>
        <p:nvSpPr>
          <p:cNvPr id="4" name="Footer Placeholder 3">
            <a:extLst>
              <a:ext uri="{FF2B5EF4-FFF2-40B4-BE49-F238E27FC236}">
                <a16:creationId xmlns:a16="http://schemas.microsoft.com/office/drawing/2014/main" id="{D21D8BFE-F5D4-413F-80BA-8FA3B52463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C2014E-EB9A-4F0B-A00D-21180DFBFB15}"/>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354083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F6B22B-0EC0-4333-9744-285C8A747C50}"/>
              </a:ext>
            </a:extLst>
          </p:cNvPr>
          <p:cNvSpPr>
            <a:spLocks noGrp="1"/>
          </p:cNvSpPr>
          <p:nvPr>
            <p:ph type="dt" sz="half" idx="10"/>
          </p:nvPr>
        </p:nvSpPr>
        <p:spPr/>
        <p:txBody>
          <a:bodyPr/>
          <a:lstStyle/>
          <a:p>
            <a:fld id="{7CD34EAE-5BB3-49EA-8091-2624065E8A25}" type="datetime1">
              <a:rPr lang="en-US" smtClean="0"/>
              <a:t>7/18/2022</a:t>
            </a:fld>
            <a:endParaRPr lang="en-US"/>
          </a:p>
        </p:txBody>
      </p:sp>
      <p:sp>
        <p:nvSpPr>
          <p:cNvPr id="3" name="Footer Placeholder 2">
            <a:extLst>
              <a:ext uri="{FF2B5EF4-FFF2-40B4-BE49-F238E27FC236}">
                <a16:creationId xmlns:a16="http://schemas.microsoft.com/office/drawing/2014/main" id="{C4066946-345B-487B-984E-B3D6695216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EC7942-2EE2-4B07-8466-14C2BDFDFA93}"/>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257564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BB246-A325-4F62-8CF5-7F2B061CC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EE4C53-E49F-46DE-932A-E89A57C44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808E96-B895-4243-B3F2-1C1C0BEBF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E794B7-F47B-4E2C-BFD8-4B372B3ED8A6}"/>
              </a:ext>
            </a:extLst>
          </p:cNvPr>
          <p:cNvSpPr>
            <a:spLocks noGrp="1"/>
          </p:cNvSpPr>
          <p:nvPr>
            <p:ph type="dt" sz="half" idx="10"/>
          </p:nvPr>
        </p:nvSpPr>
        <p:spPr/>
        <p:txBody>
          <a:bodyPr/>
          <a:lstStyle/>
          <a:p>
            <a:fld id="{F7644115-00CF-43A8-856D-F498DB95FB4C}" type="datetime1">
              <a:rPr lang="en-US" smtClean="0"/>
              <a:t>7/18/2022</a:t>
            </a:fld>
            <a:endParaRPr lang="en-US"/>
          </a:p>
        </p:txBody>
      </p:sp>
      <p:sp>
        <p:nvSpPr>
          <p:cNvPr id="6" name="Footer Placeholder 5">
            <a:extLst>
              <a:ext uri="{FF2B5EF4-FFF2-40B4-BE49-F238E27FC236}">
                <a16:creationId xmlns:a16="http://schemas.microsoft.com/office/drawing/2014/main" id="{36E6481E-7520-4F15-9906-D96029B2A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FD2F24-C24A-44E5-BE68-A885C4BF8E08}"/>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88970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ECB6-111B-4F81-B019-C2703EA9C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EEC69A-85B5-443B-8534-0C23D8505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7C379E-8C17-4E8E-B713-C39692354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53BD7F-B929-4D2E-A983-649A6B68686F}"/>
              </a:ext>
            </a:extLst>
          </p:cNvPr>
          <p:cNvSpPr>
            <a:spLocks noGrp="1"/>
          </p:cNvSpPr>
          <p:nvPr>
            <p:ph type="dt" sz="half" idx="10"/>
          </p:nvPr>
        </p:nvSpPr>
        <p:spPr/>
        <p:txBody>
          <a:bodyPr/>
          <a:lstStyle/>
          <a:p>
            <a:fld id="{F2C5F409-7A76-4A27-8DA1-28F033164B4E}" type="datetime1">
              <a:rPr lang="en-US" smtClean="0"/>
              <a:t>7/18/2022</a:t>
            </a:fld>
            <a:endParaRPr lang="en-US"/>
          </a:p>
        </p:txBody>
      </p:sp>
      <p:sp>
        <p:nvSpPr>
          <p:cNvPr id="6" name="Footer Placeholder 5">
            <a:extLst>
              <a:ext uri="{FF2B5EF4-FFF2-40B4-BE49-F238E27FC236}">
                <a16:creationId xmlns:a16="http://schemas.microsoft.com/office/drawing/2014/main" id="{BDB2F503-7F49-4271-A2F6-175BDB54F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0F0A0F-B4A4-4A89-B8F0-7CD848D0412D}"/>
              </a:ext>
            </a:extLst>
          </p:cNvPr>
          <p:cNvSpPr>
            <a:spLocks noGrp="1"/>
          </p:cNvSpPr>
          <p:nvPr>
            <p:ph type="sldNum" sz="quarter" idx="12"/>
          </p:nvPr>
        </p:nvSpPr>
        <p:spPr/>
        <p:txBody>
          <a:bodyPr/>
          <a:lstStyle/>
          <a:p>
            <a:fld id="{82C5A7B6-E680-4AC8-8399-0D918C2E381F}" type="slidenum">
              <a:rPr lang="en-US" smtClean="0"/>
              <a:t>‹#›</a:t>
            </a:fld>
            <a:endParaRPr lang="en-US"/>
          </a:p>
        </p:txBody>
      </p:sp>
    </p:spTree>
    <p:extLst>
      <p:ext uri="{BB962C8B-B14F-4D97-AF65-F5344CB8AC3E}">
        <p14:creationId xmlns:p14="http://schemas.microsoft.com/office/powerpoint/2010/main" val="317668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F0DB8E-3079-4C10-8048-3F6D50438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D6FB6A-37E3-437A-A27A-2B8E06B03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67B841-5977-4554-8D34-F630633B0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8F011-1179-4C80-B9DB-9FAA9332C0FE}" type="datetime1">
              <a:rPr lang="en-US" smtClean="0"/>
              <a:t>7/18/2022</a:t>
            </a:fld>
            <a:endParaRPr lang="en-US"/>
          </a:p>
        </p:txBody>
      </p:sp>
      <p:sp>
        <p:nvSpPr>
          <p:cNvPr id="5" name="Footer Placeholder 4">
            <a:extLst>
              <a:ext uri="{FF2B5EF4-FFF2-40B4-BE49-F238E27FC236}">
                <a16:creationId xmlns:a16="http://schemas.microsoft.com/office/drawing/2014/main" id="{4256399D-9CD7-4BFA-9EC3-42267B333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A96A68-5642-48E3-9DA0-B702EC2FDC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5A7B6-E680-4AC8-8399-0D918C2E381F}" type="slidenum">
              <a:rPr lang="en-US" smtClean="0"/>
              <a:t>‹#›</a:t>
            </a:fld>
            <a:endParaRPr lang="en-US"/>
          </a:p>
        </p:txBody>
      </p:sp>
    </p:spTree>
    <p:extLst>
      <p:ext uri="{BB962C8B-B14F-4D97-AF65-F5344CB8AC3E}">
        <p14:creationId xmlns:p14="http://schemas.microsoft.com/office/powerpoint/2010/main" val="3735080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0402" y="364617"/>
            <a:ext cx="1677670" cy="177800"/>
          </a:xfrm>
          <a:prstGeom prst="rect">
            <a:avLst/>
          </a:prstGeom>
        </p:spPr>
        <p:txBody>
          <a:bodyPr vert="horz" wrap="square" lIns="0" tIns="12065" rIns="0" bIns="0" rtlCol="0">
            <a:spAutoFit/>
          </a:body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sz="1000" b="1" i="0" u="none" strike="noStrike" kern="1200" cap="none" spc="-5" normalizeH="0" baseline="0" noProof="0" dirty="0">
                <a:ln>
                  <a:noFill/>
                </a:ln>
                <a:solidFill>
                  <a:srgbClr val="0C6AB1"/>
                </a:solidFill>
                <a:effectLst/>
                <a:uLnTx/>
                <a:uFillTx/>
                <a:latin typeface="Arial"/>
                <a:ea typeface="+mn-ea"/>
                <a:cs typeface="Arial"/>
              </a:rPr>
              <a:t>GEN IV International</a:t>
            </a:r>
            <a:r>
              <a:rPr kumimoji="0" sz="1000" b="1" i="0" u="none" strike="noStrike" kern="1200" cap="none" spc="-50" normalizeH="0" baseline="0" noProof="0" dirty="0">
                <a:ln>
                  <a:noFill/>
                </a:ln>
                <a:solidFill>
                  <a:srgbClr val="0C6AB1"/>
                </a:solidFill>
                <a:effectLst/>
                <a:uLnTx/>
                <a:uFillTx/>
                <a:latin typeface="Arial"/>
                <a:ea typeface="+mn-ea"/>
                <a:cs typeface="Arial"/>
              </a:rPr>
              <a:t> </a:t>
            </a:r>
            <a:r>
              <a:rPr kumimoji="0" sz="1000" b="1" i="0" u="none" strike="noStrike" kern="1200" cap="none" spc="-5" normalizeH="0" baseline="0" noProof="0" dirty="0">
                <a:ln>
                  <a:noFill/>
                </a:ln>
                <a:solidFill>
                  <a:srgbClr val="0C6AB1"/>
                </a:solidFill>
                <a:effectLst/>
                <a:uLnTx/>
                <a:uFillTx/>
                <a:latin typeface="Arial"/>
                <a:ea typeface="+mn-ea"/>
                <a:cs typeface="Arial"/>
              </a:rPr>
              <a:t>Forum</a:t>
            </a:r>
            <a:endParaRPr kumimoji="0" sz="1000" b="0" i="0" u="none" strike="noStrike" kern="1200" cap="none" spc="0" normalizeH="0" baseline="0" noProof="0" dirty="0">
              <a:ln>
                <a:noFill/>
              </a:ln>
              <a:solidFill>
                <a:prstClr val="black"/>
              </a:solidFill>
              <a:effectLst/>
              <a:uLnTx/>
              <a:uFillTx/>
              <a:latin typeface="Arial"/>
              <a:ea typeface="+mn-ea"/>
              <a:cs typeface="Arial"/>
            </a:endParaRPr>
          </a:p>
        </p:txBody>
      </p:sp>
      <p:sp>
        <p:nvSpPr>
          <p:cNvPr id="3" name="object 3"/>
          <p:cNvSpPr/>
          <p:nvPr/>
        </p:nvSpPr>
        <p:spPr>
          <a:xfrm>
            <a:off x="724468" y="5835877"/>
            <a:ext cx="2000121" cy="661881"/>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object 4"/>
          <p:cNvSpPr txBox="1">
            <a:spLocks noGrp="1"/>
          </p:cNvSpPr>
          <p:nvPr>
            <p:ph type="title"/>
          </p:nvPr>
        </p:nvSpPr>
        <p:spPr>
          <a:xfrm>
            <a:off x="741680" y="618490"/>
            <a:ext cx="3209925"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0C6AB1"/>
                </a:solidFill>
                <a:latin typeface="Arial" panose="020B0604020202020204" pitchFamily="34" charset="0"/>
                <a:cs typeface="Arial" panose="020B0604020202020204" pitchFamily="34" charset="0"/>
              </a:rPr>
              <a:t>Meet the Presenter</a:t>
            </a:r>
            <a:endParaRPr sz="2800" b="1" dirty="0">
              <a:solidFill>
                <a:srgbClr val="0C6AB1"/>
              </a:solidFill>
              <a:latin typeface="Arial" panose="020B0604020202020204" pitchFamily="34" charset="0"/>
              <a:cs typeface="Arial" panose="020B0604020202020204" pitchFamily="34" charset="0"/>
            </a:endParaRPr>
          </a:p>
        </p:txBody>
      </p:sp>
      <p:sp>
        <p:nvSpPr>
          <p:cNvPr id="5" name="object 5"/>
          <p:cNvSpPr txBox="1"/>
          <p:nvPr/>
        </p:nvSpPr>
        <p:spPr>
          <a:xfrm>
            <a:off x="741680" y="1162162"/>
            <a:ext cx="8841591" cy="4119076"/>
          </a:xfrm>
          <a:prstGeom prst="rect">
            <a:avLst/>
          </a:prstGeom>
        </p:spPr>
        <p:txBody>
          <a:bodyPr vert="horz" wrap="square" lIns="0" tIns="35560" rIns="0" bIns="0" rtlCol="0">
            <a:spAutoFit/>
          </a:bodyPr>
          <a:lstStyle/>
          <a:p>
            <a:pPr marL="0" marR="0" lvl="0" indent="0" algn="just" defTabSz="914400" rtl="0" eaLnBrk="1" fontAlgn="auto" latinLnBrk="0" hangingPunct="1">
              <a:spcBef>
                <a:spcPts val="0"/>
              </a:spcBef>
              <a:spcAft>
                <a:spcPts val="800"/>
              </a:spcAft>
              <a:buClrTx/>
              <a:buSzTx/>
              <a:buFontTx/>
              <a:buNone/>
              <a:tabLst/>
              <a:defRPr/>
            </a:pPr>
            <a:r>
              <a:rPr kumimoji="0" lang="en-US" sz="1800" b="1" i="0" u="none" strike="noStrike" kern="1200" cap="none" spc="-30" normalizeH="0" baseline="0" noProof="0" dirty="0">
                <a:ln>
                  <a:noFill/>
                </a:ln>
                <a:solidFill>
                  <a:srgbClr val="0C6AB1"/>
                </a:solidFill>
                <a:effectLst/>
                <a:uLnTx/>
                <a:uFillTx/>
                <a:latin typeface="Arial"/>
                <a:ea typeface="+mn-ea"/>
                <a:cs typeface="Arial"/>
              </a:rPr>
              <a:t>Dr. Junghyun Bae </a:t>
            </a:r>
            <a:r>
              <a:rPr kumimoji="0" lang="en-US" sz="1800" b="0" i="0" u="none" strike="noStrike" kern="1200" cap="none" spc="-30" normalizeH="0" baseline="0" noProof="0" dirty="0">
                <a:ln>
                  <a:noFill/>
                </a:ln>
                <a:solidFill>
                  <a:prstClr val="black"/>
                </a:solidFill>
                <a:effectLst/>
                <a:uLnTx/>
                <a:uFillTx/>
                <a:latin typeface="Arial"/>
                <a:ea typeface="+mn-ea"/>
                <a:cs typeface="Arial"/>
              </a:rPr>
              <a:t>recently completed his Ph.D. at the School of Nuclear Engineering at Purdue University. He will join the Used Fuel and Nuclear Material Disposition group of the Nuclear Energy and Fuel Cycle Division at the Oak Ridge National Laboratory as a </a:t>
            </a:r>
            <a:r>
              <a:rPr kumimoji="0" lang="en-US" sz="1800" b="0" i="1" u="none" strike="noStrike" kern="1200" cap="none" spc="-30" normalizeH="0" baseline="0" noProof="0" dirty="0">
                <a:ln>
                  <a:noFill/>
                </a:ln>
                <a:solidFill>
                  <a:prstClr val="black"/>
                </a:solidFill>
                <a:effectLst/>
                <a:uLnTx/>
                <a:uFillTx/>
                <a:latin typeface="Arial"/>
                <a:ea typeface="+mn-ea"/>
                <a:cs typeface="Arial"/>
              </a:rPr>
              <a:t>Eugene P. Wigner Distinguished Staff Fellow</a:t>
            </a:r>
            <a:r>
              <a:rPr kumimoji="0" lang="en-US" sz="1800" b="0" i="0" u="none" strike="noStrike" kern="1200" cap="none" spc="-30" normalizeH="0" baseline="0" noProof="0" dirty="0">
                <a:ln>
                  <a:noFill/>
                </a:ln>
                <a:solidFill>
                  <a:prstClr val="black"/>
                </a:solidFill>
                <a:effectLst/>
                <a:uLnTx/>
                <a:uFillTx/>
                <a:latin typeface="Arial"/>
                <a:ea typeface="+mn-ea"/>
                <a:cs typeface="Arial"/>
              </a:rPr>
              <a:t>.</a:t>
            </a:r>
          </a:p>
          <a:p>
            <a:pPr marL="0" marR="0" lvl="0" indent="0" algn="just" defTabSz="914400" rtl="0" eaLnBrk="1" fontAlgn="auto" latinLnBrk="0" hangingPunct="1">
              <a:spcBef>
                <a:spcPts val="0"/>
              </a:spcBef>
              <a:spcAft>
                <a:spcPts val="800"/>
              </a:spcAft>
              <a:buClrTx/>
              <a:buSzTx/>
              <a:buFontTx/>
              <a:buNone/>
              <a:tabLst/>
              <a:defRPr/>
            </a:pPr>
            <a:r>
              <a:rPr kumimoji="0" lang="en-US" sz="1800" b="0" i="0" u="none" strike="noStrike" kern="1200" cap="none" spc="-30" normalizeH="0" baseline="0" noProof="0" dirty="0">
                <a:ln>
                  <a:noFill/>
                </a:ln>
                <a:solidFill>
                  <a:prstClr val="black"/>
                </a:solidFill>
                <a:effectLst/>
                <a:uLnTx/>
                <a:uFillTx/>
                <a:latin typeface="Arial"/>
                <a:ea typeface="+mn-ea"/>
                <a:cs typeface="Arial"/>
              </a:rPr>
              <a:t>His research focuses on the development of a high-resolution fieldable muon spectrometer using multi-layer pressurized gas Cherenkov radiators and its applications, i.e., muon tomography, nuclear security, Spent Nuclear Fuel (SNF) casks imaging. He earned his M.S degree in nuclear engineering from the University of California, Berkeley and his B.S. degree in Nuclear and Quantum Engineering from the Korea Advanced Institute of Science and Technology (KAIST).</a:t>
            </a:r>
          </a:p>
          <a:p>
            <a:pPr marL="0" marR="0" lvl="0" indent="0" algn="just" defTabSz="914400" rtl="0" eaLnBrk="1" fontAlgn="auto" latinLnBrk="0" hangingPunct="1">
              <a:spcBef>
                <a:spcPts val="0"/>
              </a:spcBef>
              <a:spcAft>
                <a:spcPts val="800"/>
              </a:spcAft>
              <a:buClrTx/>
              <a:buSzTx/>
              <a:buFontTx/>
              <a:buNone/>
              <a:tabLst/>
              <a:defRPr/>
            </a:pPr>
            <a:r>
              <a:rPr kumimoji="0" lang="en-US" sz="1800" b="0" i="0" u="none" strike="noStrike" kern="1200" cap="none" spc="-30" normalizeH="0" baseline="0" noProof="0" dirty="0">
                <a:ln>
                  <a:noFill/>
                </a:ln>
                <a:solidFill>
                  <a:prstClr val="black"/>
                </a:solidFill>
                <a:effectLst/>
                <a:uLnTx/>
                <a:uFillTx/>
                <a:latin typeface="Arial"/>
                <a:ea typeface="+mn-ea"/>
                <a:cs typeface="Arial"/>
              </a:rPr>
              <a:t>Dr. Bae won the ‘Pitch Your PhD’ competition during the 2021 ANS Winter Meeting and Technology Expo in Washington, D.C. He has also been nominated and awarded the Roy G. Post Foundation scholarship, ANS, and KSEA graduate scholarships for his contribution to the safe management of nuclear materials.</a:t>
            </a:r>
          </a:p>
        </p:txBody>
      </p:sp>
      <p:sp>
        <p:nvSpPr>
          <p:cNvPr id="8" name="TextBox 7">
            <a:extLst>
              <a:ext uri="{FF2B5EF4-FFF2-40B4-BE49-F238E27FC236}">
                <a16:creationId xmlns:a16="http://schemas.microsoft.com/office/drawing/2014/main" id="{08CCCFEA-10CE-40F4-B395-D1CFF68F0481}"/>
              </a:ext>
            </a:extLst>
          </p:cNvPr>
          <p:cNvSpPr txBox="1"/>
          <p:nvPr/>
        </p:nvSpPr>
        <p:spPr>
          <a:xfrm>
            <a:off x="3124200" y="5921694"/>
            <a:ext cx="45161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Email: Bae43@purdue.edu</a:t>
            </a:r>
            <a:endPar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pic>
        <p:nvPicPr>
          <p:cNvPr id="9" name="Picture 8">
            <a:extLst>
              <a:ext uri="{FF2B5EF4-FFF2-40B4-BE49-F238E27FC236}">
                <a16:creationId xmlns:a16="http://schemas.microsoft.com/office/drawing/2014/main" id="{BB15AD09-A750-4B6A-B19E-6DBDEFA69E1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8753" y="1162162"/>
            <a:ext cx="1815022" cy="2266838"/>
          </a:xfrm>
          <a:prstGeom prst="rect">
            <a:avLst/>
          </a:prstGeom>
          <a:noFill/>
          <a:ln>
            <a:noFill/>
          </a:ln>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211</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Meet the Presenter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Presenter</dc:title>
  <dc:creator>Berta Oates</dc:creator>
  <cp:lastModifiedBy>Berta Oates</cp:lastModifiedBy>
  <cp:revision>1</cp:revision>
  <dcterms:created xsi:type="dcterms:W3CDTF">2022-07-18T22:57:52Z</dcterms:created>
  <dcterms:modified xsi:type="dcterms:W3CDTF">2022-07-18T22:59:56Z</dcterms:modified>
</cp:coreProperties>
</file>